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28" r:id="rId2"/>
    <p:sldId id="362" r:id="rId3"/>
    <p:sldId id="353" r:id="rId4"/>
    <p:sldId id="354" r:id="rId5"/>
    <p:sldId id="256" r:id="rId6"/>
    <p:sldId id="263" r:id="rId7"/>
    <p:sldId id="258" r:id="rId8"/>
    <p:sldId id="356" r:id="rId9"/>
    <p:sldId id="344" r:id="rId10"/>
    <p:sldId id="334" r:id="rId11"/>
    <p:sldId id="357" r:id="rId12"/>
    <p:sldId id="358" r:id="rId13"/>
    <p:sldId id="359" r:id="rId14"/>
    <p:sldId id="351" r:id="rId15"/>
    <p:sldId id="352" r:id="rId16"/>
    <p:sldId id="360" r:id="rId17"/>
    <p:sldId id="364" r:id="rId18"/>
    <p:sldId id="3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3880" autoAdjust="0"/>
  </p:normalViewPr>
  <p:slideViewPr>
    <p:cSldViewPr snapToGrid="0">
      <p:cViewPr varScale="1">
        <p:scale>
          <a:sx n="90" d="100"/>
          <a:sy n="90" d="100"/>
        </p:scale>
        <p:origin x="21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21/07/2020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21/07/2020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21/07/2020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21/07/2020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21/07/2020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21/07/2020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21/07/2020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21/07/2020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21/07/2020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21/07/2020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21/07/2020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21/07/2020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21/07/2020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46207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77024" y="982208"/>
            <a:ext cx="8584096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>
                <a:latin typeface="+mn-lt"/>
              </a:rPr>
              <a:t>All living things have 7 characteristics in common.</a:t>
            </a:r>
          </a:p>
          <a:p>
            <a:endParaRPr lang="en-AU" sz="2800" dirty="0">
              <a:latin typeface="+mn-lt"/>
            </a:endParaRPr>
          </a:p>
          <a:p>
            <a:r>
              <a:rPr lang="en-AU" sz="2800" dirty="0">
                <a:latin typeface="+mn-lt"/>
              </a:rPr>
              <a:t>These can be remembered using the acronym </a:t>
            </a:r>
          </a:p>
          <a:p>
            <a:r>
              <a:rPr lang="en-AU" sz="2800" b="1" dirty="0">
                <a:latin typeface="+mn-lt"/>
              </a:rPr>
              <a:t>MR GREEN.</a:t>
            </a:r>
          </a:p>
          <a:p>
            <a:endParaRPr lang="en-AU" sz="2800" b="1" dirty="0">
              <a:latin typeface="+mn-lt"/>
            </a:endParaRPr>
          </a:p>
          <a:p>
            <a:r>
              <a:rPr lang="en-AU" sz="2800" dirty="0">
                <a:latin typeface="+mn-lt"/>
              </a:rPr>
              <a:t>State whether each object is living, non-living or dead? Explain your choice using the MR GREEN characteristics.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518" y="4122111"/>
            <a:ext cx="3682276" cy="2291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2422"/>
          <a:stretch/>
        </p:blipFill>
        <p:spPr>
          <a:xfrm>
            <a:off x="8938527" y="2975490"/>
            <a:ext cx="2847527" cy="34381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53" y="4288359"/>
            <a:ext cx="3778293" cy="212529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647709" y="440595"/>
          <a:ext cx="4138345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38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Reminder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>
                          <a:latin typeface="+mn-lt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AU" sz="1800" u="sng" dirty="0">
                          <a:latin typeface="+mn-lt"/>
                          <a:cs typeface="Arial" panose="020B0604020202020204" pitchFamily="34" charset="0"/>
                        </a:rPr>
                        <a:t>ove</a:t>
                      </a:r>
                      <a:r>
                        <a:rPr lang="en-AU" sz="1800" dirty="0">
                          <a:latin typeface="+mn-lt"/>
                          <a:cs typeface="Arial" panose="020B0604020202020204" pitchFamily="34" charset="0"/>
                        </a:rPr>
                        <a:t> to find the resources they need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>
                          <a:latin typeface="+mn-lt"/>
                          <a:cs typeface="Arial" panose="020B0604020202020204" pitchFamily="34" charset="0"/>
                        </a:rPr>
                        <a:t>espond</a:t>
                      </a:r>
                      <a:r>
                        <a:rPr lang="en-AU" sz="1800" dirty="0">
                          <a:latin typeface="+mn-lt"/>
                          <a:cs typeface="Arial" panose="020B0604020202020204" pitchFamily="34" charset="0"/>
                        </a:rPr>
                        <a:t> to changes in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AU" sz="1800" u="sng" dirty="0">
                          <a:latin typeface="+mn-lt"/>
                          <a:cs typeface="Arial" panose="020B0604020202020204" pitchFamily="34" charset="0"/>
                        </a:rPr>
                        <a:t>row</a:t>
                      </a:r>
                      <a:r>
                        <a:rPr lang="en-AU" sz="1800" dirty="0">
                          <a:latin typeface="+mn-lt"/>
                          <a:cs typeface="Arial" panose="020B0604020202020204" pitchFamily="34" charset="0"/>
                        </a:rPr>
                        <a:t> as they get older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>
                          <a:latin typeface="+mn-lt"/>
                          <a:cs typeface="Arial" panose="020B0604020202020204" pitchFamily="34" charset="0"/>
                        </a:rPr>
                        <a:t>eproduce</a:t>
                      </a:r>
                      <a:r>
                        <a:rPr lang="en-AU" sz="1800" dirty="0">
                          <a:latin typeface="+mn-lt"/>
                          <a:cs typeface="Arial" panose="020B0604020202020204" pitchFamily="34" charset="0"/>
                        </a:rPr>
                        <a:t> to make new individuals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>
                          <a:latin typeface="+mn-lt"/>
                          <a:cs typeface="Arial" panose="020B0604020202020204" pitchFamily="34" charset="0"/>
                        </a:rPr>
                        <a:t>xcrete</a:t>
                      </a:r>
                      <a:r>
                        <a:rPr lang="en-AU" sz="1800" dirty="0">
                          <a:latin typeface="+mn-lt"/>
                          <a:cs typeface="Arial" panose="020B0604020202020204" pitchFamily="34" charset="0"/>
                        </a:rPr>
                        <a:t> waste products from their bodies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>
                          <a:latin typeface="+mn-lt"/>
                          <a:cs typeface="Arial" panose="020B0604020202020204" pitchFamily="34" charset="0"/>
                        </a:rPr>
                        <a:t>xchange gases</a:t>
                      </a:r>
                      <a:r>
                        <a:rPr lang="en-AU" sz="1800" dirty="0">
                          <a:latin typeface="+mn-lt"/>
                          <a:cs typeface="Arial" panose="020B0604020202020204" pitchFamily="34" charset="0"/>
                        </a:rPr>
                        <a:t> with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>
                          <a:latin typeface="+mn-lt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AU" sz="1800" u="sng" dirty="0">
                          <a:latin typeface="+mn-lt"/>
                          <a:cs typeface="Arial" panose="020B0604020202020204" pitchFamily="34" charset="0"/>
                        </a:rPr>
                        <a:t>utrition</a:t>
                      </a:r>
                      <a:r>
                        <a:rPr lang="en-AU" sz="1800" dirty="0">
                          <a:latin typeface="+mn-lt"/>
                          <a:cs typeface="Arial" panose="020B0604020202020204" pitchFamily="34" charset="0"/>
                        </a:rPr>
                        <a:t> from food and water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07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Development/Guided Practice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010314"/>
              </p:ext>
            </p:extLst>
          </p:nvPr>
        </p:nvGraphicFramePr>
        <p:xfrm>
          <a:off x="9354003" y="29386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system does the organ belong to?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186262" y="3794519"/>
            <a:ext cx="8433022" cy="10581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AU" sz="2800" dirty="0" smtClean="0">
                <a:latin typeface="+mn-lt"/>
              </a:rPr>
              <a:t>Describe the function of the stomach.</a:t>
            </a:r>
            <a:endParaRPr lang="en-AU" sz="2800" dirty="0">
              <a:latin typeface="+mn-lt"/>
            </a:endParaRPr>
          </a:p>
          <a:p>
            <a:pPr>
              <a:lnSpc>
                <a:spcPct val="125000"/>
              </a:lnSpc>
            </a:pPr>
            <a:endParaRPr lang="en-AU" sz="2400" dirty="0">
              <a:latin typeface="+mn-lt"/>
            </a:endParaRPr>
          </a:p>
          <a:p>
            <a:pPr>
              <a:lnSpc>
                <a:spcPct val="125000"/>
              </a:lnSpc>
            </a:pPr>
            <a:endParaRPr lang="en-AU" sz="2400" dirty="0">
              <a:latin typeface="+mn-lt"/>
            </a:endParaRPr>
          </a:p>
          <a:p>
            <a:pPr>
              <a:lnSpc>
                <a:spcPct val="125000"/>
              </a:lnSpc>
            </a:pPr>
            <a:endParaRPr lang="en-AU" sz="600" dirty="0">
              <a:latin typeface="+mn-lt"/>
            </a:endParaRPr>
          </a:p>
          <a:p>
            <a:pPr>
              <a:lnSpc>
                <a:spcPct val="125000"/>
              </a:lnSpc>
            </a:pPr>
            <a:endParaRPr lang="en-AU" sz="2800" b="1" dirty="0">
              <a:latin typeface="+mn-l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902248"/>
              </p:ext>
            </p:extLst>
          </p:nvPr>
        </p:nvGraphicFramePr>
        <p:xfrm>
          <a:off x="9354003" y="1477147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function of the system?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186262" y="982208"/>
            <a:ext cx="7169881" cy="26412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Describing the function of organs and systems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Step 1:  Identify the system the organ belongs to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Step 2:  State the function of the system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Step 3:  Describe which characteristics of living things it allows the organism to perform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713775"/>
              </p:ext>
            </p:extLst>
          </p:nvPr>
        </p:nvGraphicFramePr>
        <p:xfrm>
          <a:off x="10201700" y="4236511"/>
          <a:ext cx="1758267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8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7 Characteristics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ove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espond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row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eproduce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xcrete waste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none" dirty="0">
                          <a:latin typeface="+mn-lt"/>
                          <a:cs typeface="Arial" panose="020B0604020202020204" pitchFamily="34" charset="0"/>
                        </a:rPr>
                        <a:t>xchange 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gases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utrition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186261" y="4510452"/>
            <a:ext cx="6255481" cy="1681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The stomach is part of the </a:t>
            </a:r>
            <a:r>
              <a:rPr lang="en-AU" sz="2800" b="1" dirty="0" smtClean="0">
                <a:solidFill>
                  <a:srgbClr val="00B050"/>
                </a:solidFill>
                <a:latin typeface="+mn-lt"/>
              </a:rPr>
              <a:t>digestive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system.  The digestive system helps the body </a:t>
            </a:r>
            <a:r>
              <a:rPr lang="en-AU" sz="2800" b="1" dirty="0" smtClean="0">
                <a:solidFill>
                  <a:srgbClr val="00B050"/>
                </a:solidFill>
                <a:latin typeface="+mn-lt"/>
              </a:rPr>
              <a:t>break down food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.  This provides the body with </a:t>
            </a:r>
            <a:r>
              <a:rPr lang="en-AU" sz="2800" b="1" dirty="0" smtClean="0">
                <a:solidFill>
                  <a:srgbClr val="00B050"/>
                </a:solidFill>
                <a:latin typeface="+mn-lt"/>
              </a:rPr>
              <a:t>nutrition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 and helps it </a:t>
            </a:r>
            <a:r>
              <a:rPr lang="en-AU" sz="2800" b="1" dirty="0" smtClean="0">
                <a:solidFill>
                  <a:srgbClr val="00B050"/>
                </a:solidFill>
                <a:latin typeface="+mn-lt"/>
              </a:rPr>
              <a:t>grow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.</a:t>
            </a:r>
            <a:endParaRPr lang="en-AU" sz="2400" dirty="0">
              <a:solidFill>
                <a:srgbClr val="00B05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739675"/>
              </p:ext>
            </p:extLst>
          </p:nvPr>
        </p:nvGraphicFramePr>
        <p:xfrm>
          <a:off x="8143572" y="4785151"/>
          <a:ext cx="1835605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5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Body Systems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Digestive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Respiratory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Excretory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Circulatory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Musculoskeletal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487186"/>
              </p:ext>
            </p:extLst>
          </p:nvPr>
        </p:nvGraphicFramePr>
        <p:xfrm>
          <a:off x="9354003" y="2660426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characteristics does it allow the body to perform?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6055" b="3823"/>
          <a:stretch/>
        </p:blipFill>
        <p:spPr>
          <a:xfrm>
            <a:off x="6222176" y="3070841"/>
            <a:ext cx="2619631" cy="158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0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  <p:bldP spid="7" grpId="0" build="p" animBg="1"/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010314"/>
              </p:ext>
            </p:extLst>
          </p:nvPr>
        </p:nvGraphicFramePr>
        <p:xfrm>
          <a:off x="9354003" y="29386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system does the organ belong to?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186262" y="3794519"/>
            <a:ext cx="8433022" cy="10581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AU" sz="2800" dirty="0" smtClean="0">
                <a:latin typeface="+mn-lt"/>
              </a:rPr>
              <a:t>Describe the function of the lungs.</a:t>
            </a:r>
            <a:endParaRPr lang="en-AU" sz="2800" dirty="0">
              <a:latin typeface="+mn-lt"/>
            </a:endParaRPr>
          </a:p>
          <a:p>
            <a:pPr>
              <a:lnSpc>
                <a:spcPct val="125000"/>
              </a:lnSpc>
            </a:pPr>
            <a:endParaRPr lang="en-AU" sz="2400" dirty="0">
              <a:latin typeface="+mn-lt"/>
            </a:endParaRPr>
          </a:p>
          <a:p>
            <a:pPr>
              <a:lnSpc>
                <a:spcPct val="125000"/>
              </a:lnSpc>
            </a:pPr>
            <a:endParaRPr lang="en-AU" sz="2400" dirty="0">
              <a:latin typeface="+mn-lt"/>
            </a:endParaRPr>
          </a:p>
          <a:p>
            <a:pPr>
              <a:lnSpc>
                <a:spcPct val="125000"/>
              </a:lnSpc>
            </a:pPr>
            <a:endParaRPr lang="en-AU" sz="600" dirty="0">
              <a:latin typeface="+mn-lt"/>
            </a:endParaRPr>
          </a:p>
          <a:p>
            <a:pPr>
              <a:lnSpc>
                <a:spcPct val="125000"/>
              </a:lnSpc>
            </a:pPr>
            <a:endParaRPr lang="en-AU" sz="2800" b="1" dirty="0">
              <a:latin typeface="+mn-l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902248"/>
              </p:ext>
            </p:extLst>
          </p:nvPr>
        </p:nvGraphicFramePr>
        <p:xfrm>
          <a:off x="9354003" y="1477147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function of the system?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186262" y="982208"/>
            <a:ext cx="7169881" cy="26412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Describing the function of organs and systems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Step 1:  Identify the system the organ belongs to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Step 2:  State the function of the system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Step 3:  Describe which characteristics of living things it allows the organism to perform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713775"/>
              </p:ext>
            </p:extLst>
          </p:nvPr>
        </p:nvGraphicFramePr>
        <p:xfrm>
          <a:off x="10201700" y="4236511"/>
          <a:ext cx="1758267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8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7 Characteristics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ove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espond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row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eproduce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xcrete waste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none" dirty="0">
                          <a:latin typeface="+mn-lt"/>
                          <a:cs typeface="Arial" panose="020B0604020202020204" pitchFamily="34" charset="0"/>
                        </a:rPr>
                        <a:t>xchange 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gases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utrition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186261" y="4510452"/>
            <a:ext cx="6255481" cy="1681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The lungs are part of the </a:t>
            </a:r>
            <a:r>
              <a:rPr lang="en-AU" sz="2800" b="1" dirty="0" smtClean="0">
                <a:solidFill>
                  <a:srgbClr val="00B050"/>
                </a:solidFill>
                <a:latin typeface="+mn-lt"/>
              </a:rPr>
              <a:t>respiratory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system.  The respiratory system supplies the body with </a:t>
            </a:r>
            <a:r>
              <a:rPr lang="en-AU" sz="2800" b="1" dirty="0" smtClean="0">
                <a:solidFill>
                  <a:srgbClr val="00B050"/>
                </a:solidFill>
                <a:latin typeface="+mn-lt"/>
              </a:rPr>
              <a:t>oxygen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.  This lets the body </a:t>
            </a:r>
            <a:r>
              <a:rPr lang="en-AU" sz="2800" b="1" dirty="0" smtClean="0">
                <a:solidFill>
                  <a:srgbClr val="00B050"/>
                </a:solidFill>
                <a:latin typeface="+mn-lt"/>
              </a:rPr>
              <a:t>exchange gases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.</a:t>
            </a:r>
            <a:endParaRPr lang="en-AU" sz="2400" dirty="0">
              <a:solidFill>
                <a:srgbClr val="00B05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84328"/>
              </p:ext>
            </p:extLst>
          </p:nvPr>
        </p:nvGraphicFramePr>
        <p:xfrm>
          <a:off x="8143572" y="4785151"/>
          <a:ext cx="1835605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5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Body Systems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Digestive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Respiratory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Excretory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Circulatory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Musculoskeletal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487186"/>
              </p:ext>
            </p:extLst>
          </p:nvPr>
        </p:nvGraphicFramePr>
        <p:xfrm>
          <a:off x="9354003" y="2660426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characteristics does it allow the body to perform?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50" name="Picture 2" descr="Image result for lung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23" y="3197206"/>
            <a:ext cx="1780676" cy="207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42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  <p:bldP spid="1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010314"/>
              </p:ext>
            </p:extLst>
          </p:nvPr>
        </p:nvGraphicFramePr>
        <p:xfrm>
          <a:off x="9354003" y="29386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system does the organ belong to?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186262" y="3794519"/>
            <a:ext cx="8433022" cy="10581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AU" sz="2800" dirty="0" smtClean="0">
                <a:latin typeface="+mn-lt"/>
              </a:rPr>
              <a:t>Describe the function of the bones.</a:t>
            </a:r>
            <a:endParaRPr lang="en-AU" sz="2800" dirty="0">
              <a:latin typeface="+mn-lt"/>
            </a:endParaRPr>
          </a:p>
          <a:p>
            <a:pPr>
              <a:lnSpc>
                <a:spcPct val="125000"/>
              </a:lnSpc>
            </a:pPr>
            <a:endParaRPr lang="en-AU" sz="2400" dirty="0">
              <a:latin typeface="+mn-lt"/>
            </a:endParaRPr>
          </a:p>
          <a:p>
            <a:pPr>
              <a:lnSpc>
                <a:spcPct val="125000"/>
              </a:lnSpc>
            </a:pPr>
            <a:endParaRPr lang="en-AU" sz="2400" dirty="0">
              <a:latin typeface="+mn-lt"/>
            </a:endParaRPr>
          </a:p>
          <a:p>
            <a:pPr>
              <a:lnSpc>
                <a:spcPct val="125000"/>
              </a:lnSpc>
            </a:pPr>
            <a:endParaRPr lang="en-AU" sz="600" dirty="0">
              <a:latin typeface="+mn-lt"/>
            </a:endParaRPr>
          </a:p>
          <a:p>
            <a:pPr>
              <a:lnSpc>
                <a:spcPct val="125000"/>
              </a:lnSpc>
            </a:pPr>
            <a:endParaRPr lang="en-AU" sz="2800" b="1" dirty="0">
              <a:latin typeface="+mn-l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902248"/>
              </p:ext>
            </p:extLst>
          </p:nvPr>
        </p:nvGraphicFramePr>
        <p:xfrm>
          <a:off x="9354003" y="1477147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function of the system?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186262" y="982208"/>
            <a:ext cx="7169881" cy="26412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Describing the function of organs and systems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Step 1:  Identify the system the organ belongs to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Step 2:  State the function of the system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Step 3:  Describe which characteristics of living things it allows the organism to perform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713775"/>
              </p:ext>
            </p:extLst>
          </p:nvPr>
        </p:nvGraphicFramePr>
        <p:xfrm>
          <a:off x="10201700" y="4236511"/>
          <a:ext cx="1758267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8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7 Characteristics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ove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espond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row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eproduce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xcrete waste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none" dirty="0">
                          <a:latin typeface="+mn-lt"/>
                          <a:cs typeface="Arial" panose="020B0604020202020204" pitchFamily="34" charset="0"/>
                        </a:rPr>
                        <a:t>xchange 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gases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utrition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186261" y="4510452"/>
            <a:ext cx="6255481" cy="1681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The bones are part of the </a:t>
            </a:r>
            <a:r>
              <a:rPr lang="en-AU" sz="2800" b="1" dirty="0" smtClean="0">
                <a:solidFill>
                  <a:srgbClr val="00B050"/>
                </a:solidFill>
                <a:latin typeface="+mn-lt"/>
              </a:rPr>
              <a:t>musculoskeletal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system.  This system provides </a:t>
            </a:r>
            <a:r>
              <a:rPr lang="en-AU" sz="2800" b="1" dirty="0" smtClean="0">
                <a:solidFill>
                  <a:srgbClr val="00B050"/>
                </a:solidFill>
                <a:latin typeface="+mn-lt"/>
              </a:rPr>
              <a:t>support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 for the body and allows the body to </a:t>
            </a:r>
            <a:r>
              <a:rPr lang="en-AU" sz="2800" b="1" dirty="0" smtClean="0">
                <a:solidFill>
                  <a:srgbClr val="00B050"/>
                </a:solidFill>
                <a:latin typeface="+mn-lt"/>
              </a:rPr>
              <a:t>move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.  </a:t>
            </a:r>
            <a:endParaRPr lang="en-AU" sz="2400" dirty="0">
              <a:solidFill>
                <a:srgbClr val="00B05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363554"/>
              </p:ext>
            </p:extLst>
          </p:nvPr>
        </p:nvGraphicFramePr>
        <p:xfrm>
          <a:off x="8143572" y="4785151"/>
          <a:ext cx="1835605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5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Body Systems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Digestive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Respiratory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Excretory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Circulatory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Musculoskeletal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487186"/>
              </p:ext>
            </p:extLst>
          </p:nvPr>
        </p:nvGraphicFramePr>
        <p:xfrm>
          <a:off x="9354003" y="2660426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characteristics does it allow the body to perform?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157" y="3244200"/>
            <a:ext cx="1463002" cy="22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9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010314"/>
              </p:ext>
            </p:extLst>
          </p:nvPr>
        </p:nvGraphicFramePr>
        <p:xfrm>
          <a:off x="9354003" y="29386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system does the organ belong to?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186262" y="3794519"/>
            <a:ext cx="8433022" cy="10581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AU" sz="2800" dirty="0" smtClean="0">
                <a:latin typeface="+mn-lt"/>
              </a:rPr>
              <a:t>Describe the function of the bladder.</a:t>
            </a:r>
            <a:endParaRPr lang="en-AU" sz="2800" dirty="0">
              <a:latin typeface="+mn-lt"/>
            </a:endParaRPr>
          </a:p>
          <a:p>
            <a:pPr>
              <a:lnSpc>
                <a:spcPct val="125000"/>
              </a:lnSpc>
            </a:pPr>
            <a:endParaRPr lang="en-AU" sz="2400" dirty="0">
              <a:latin typeface="+mn-lt"/>
            </a:endParaRPr>
          </a:p>
          <a:p>
            <a:pPr>
              <a:lnSpc>
                <a:spcPct val="125000"/>
              </a:lnSpc>
            </a:pPr>
            <a:endParaRPr lang="en-AU" sz="2400" dirty="0">
              <a:latin typeface="+mn-lt"/>
            </a:endParaRPr>
          </a:p>
          <a:p>
            <a:pPr>
              <a:lnSpc>
                <a:spcPct val="125000"/>
              </a:lnSpc>
            </a:pPr>
            <a:endParaRPr lang="en-AU" sz="600" dirty="0">
              <a:latin typeface="+mn-lt"/>
            </a:endParaRPr>
          </a:p>
          <a:p>
            <a:pPr>
              <a:lnSpc>
                <a:spcPct val="125000"/>
              </a:lnSpc>
            </a:pPr>
            <a:endParaRPr lang="en-AU" sz="2800" b="1" dirty="0">
              <a:latin typeface="+mn-l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902248"/>
              </p:ext>
            </p:extLst>
          </p:nvPr>
        </p:nvGraphicFramePr>
        <p:xfrm>
          <a:off x="9354003" y="1477147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function of the system?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186262" y="982208"/>
            <a:ext cx="7169881" cy="26412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Describing the function of organs and systems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Step 1:  Identify the system the organ belongs to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Step 2:  State the function of the system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Step 3:  Describe which characteristics of living things it allows the organism to perform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713775"/>
              </p:ext>
            </p:extLst>
          </p:nvPr>
        </p:nvGraphicFramePr>
        <p:xfrm>
          <a:off x="10201700" y="4236511"/>
          <a:ext cx="1758267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8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7 Characteristics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ove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espond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row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eproduce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xcrete waste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none" dirty="0">
                          <a:latin typeface="+mn-lt"/>
                          <a:cs typeface="Arial" panose="020B0604020202020204" pitchFamily="34" charset="0"/>
                        </a:rPr>
                        <a:t>xchange 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gases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utrition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186261" y="4510452"/>
            <a:ext cx="6255481" cy="1681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The bladder is part of the </a:t>
            </a:r>
            <a:r>
              <a:rPr lang="en-AU" sz="2800" b="1" dirty="0" smtClean="0">
                <a:solidFill>
                  <a:srgbClr val="00B050"/>
                </a:solidFill>
                <a:latin typeface="+mn-lt"/>
              </a:rPr>
              <a:t>excretory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system.  This allows the body to </a:t>
            </a:r>
            <a:r>
              <a:rPr lang="en-AU" sz="2800" b="1" dirty="0" smtClean="0">
                <a:solidFill>
                  <a:srgbClr val="00B050"/>
                </a:solidFill>
                <a:latin typeface="+mn-lt"/>
              </a:rPr>
              <a:t>excrete waste products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.  </a:t>
            </a:r>
            <a:endParaRPr lang="en-AU" sz="2400" dirty="0">
              <a:solidFill>
                <a:srgbClr val="00B05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20764"/>
              </p:ext>
            </p:extLst>
          </p:nvPr>
        </p:nvGraphicFramePr>
        <p:xfrm>
          <a:off x="8143572" y="4785151"/>
          <a:ext cx="1835605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5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Body Systems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Digestive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Respiratory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Excretory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Circulatory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Muscular-skeletal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487186"/>
              </p:ext>
            </p:extLst>
          </p:nvPr>
        </p:nvGraphicFramePr>
        <p:xfrm>
          <a:off x="9354003" y="2660426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characteristics does it allow the body to perform?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93" y="2205717"/>
            <a:ext cx="2192637" cy="249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  <p:bldP spid="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Relevance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0457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Knowing the characteristics of living things will help you recognise the purpose of different organs.</a:t>
            </a:r>
          </a:p>
          <a:p>
            <a:endParaRPr lang="en-AU" sz="2800" dirty="0"/>
          </a:p>
          <a:p>
            <a:r>
              <a:rPr lang="en-AU" sz="2800" dirty="0" smtClean="0"/>
              <a:t>Knowing how organs work together in a system and how the systems interact with each other will help you understand how the body works.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2"/>
            <a:ext cx="4810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difference between a tissue and a cell.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276" t="13084" r="3100" b="3622"/>
          <a:stretch/>
        </p:blipFill>
        <p:spPr>
          <a:xfrm>
            <a:off x="4517408" y="479916"/>
            <a:ext cx="7192371" cy="2982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823891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-1" y="2408666"/>
            <a:ext cx="48108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In the flow chart, how many types of tissue are there in a bladder?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" y="3930463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-2" y="4515238"/>
            <a:ext cx="90348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One of the functions of the kidneys is to produce urine.  Which body system are the kidneys part of? Explain your choice.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96919"/>
              </p:ext>
            </p:extLst>
          </p:nvPr>
        </p:nvGraphicFramePr>
        <p:xfrm>
          <a:off x="9874174" y="4607730"/>
          <a:ext cx="1835605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5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Body Systems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Digestive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Respiratory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Excretory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Circulatory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Musculoskeletal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34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5" grpId="0" animBg="1"/>
      <p:bldP spid="6" grpId="0"/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250864" y="1206110"/>
            <a:ext cx="32099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i="1" dirty="0" smtClean="0"/>
              <a:t>Copy the table into your workbook or on your device.</a:t>
            </a:r>
            <a:endParaRPr lang="en-AU" sz="2800" i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301033"/>
              </p:ext>
            </p:extLst>
          </p:nvPr>
        </p:nvGraphicFramePr>
        <p:xfrm>
          <a:off x="271130" y="967561"/>
          <a:ext cx="7798983" cy="55980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99391">
                  <a:extLst>
                    <a:ext uri="{9D8B030D-6E8A-4147-A177-3AD203B41FA5}">
                      <a16:colId xmlns:a16="http://schemas.microsoft.com/office/drawing/2014/main" val="4194532094"/>
                    </a:ext>
                  </a:extLst>
                </a:gridCol>
                <a:gridCol w="2599391">
                  <a:extLst>
                    <a:ext uri="{9D8B030D-6E8A-4147-A177-3AD203B41FA5}">
                      <a16:colId xmlns:a16="http://schemas.microsoft.com/office/drawing/2014/main" val="1034790694"/>
                    </a:ext>
                  </a:extLst>
                </a:gridCol>
                <a:gridCol w="2600201">
                  <a:extLst>
                    <a:ext uri="{9D8B030D-6E8A-4147-A177-3AD203B41FA5}">
                      <a16:colId xmlns:a16="http://schemas.microsoft.com/office/drawing/2014/main" val="531534855"/>
                    </a:ext>
                  </a:extLst>
                </a:gridCol>
              </a:tblGrid>
              <a:tr h="8657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System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Organs in the system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Characteristics of living things this system links to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6353235"/>
                  </a:ext>
                </a:extLst>
              </a:tr>
              <a:tr h="8657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Mouth, stomach, intestines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1283010"/>
                  </a:ext>
                </a:extLst>
              </a:tr>
              <a:tr h="4230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Lungs, nose, trachea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8731756"/>
                  </a:ext>
                </a:extLst>
              </a:tr>
              <a:tr h="4230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Muscles, bones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3165641"/>
                  </a:ext>
                </a:extLst>
              </a:tr>
              <a:tr h="4230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Heart, veins, arteries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4510496"/>
                  </a:ext>
                </a:extLst>
              </a:tr>
              <a:tr h="8657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Kidneys, bladder, skin, lungs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3936173"/>
                  </a:ext>
                </a:extLst>
              </a:tr>
              <a:tr h="8657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Ovaries, penis, uterus, testes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4981586"/>
                  </a:ext>
                </a:extLst>
              </a:tr>
              <a:tr h="8657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Brain, eyes, ear, skin, nerves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 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457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923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250864" y="1206110"/>
            <a:ext cx="320998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i="1" dirty="0" smtClean="0"/>
              <a:t>Fill in the ‘system’ column with the system it belongs to.</a:t>
            </a:r>
          </a:p>
          <a:p>
            <a:endParaRPr lang="en-AU" sz="2800" i="1" dirty="0"/>
          </a:p>
          <a:p>
            <a:r>
              <a:rPr lang="en-AU" b="1" dirty="0"/>
              <a:t>Respiratory,    </a:t>
            </a:r>
            <a:endParaRPr lang="en-AU" b="1" dirty="0" smtClean="0"/>
          </a:p>
          <a:p>
            <a:r>
              <a:rPr lang="en-AU" b="1" dirty="0" smtClean="0"/>
              <a:t>Musculoskeletal</a:t>
            </a:r>
            <a:r>
              <a:rPr lang="en-AU" b="1" dirty="0"/>
              <a:t>,    </a:t>
            </a:r>
            <a:endParaRPr lang="en-AU" b="1" dirty="0" smtClean="0"/>
          </a:p>
          <a:p>
            <a:r>
              <a:rPr lang="en-AU" b="1" dirty="0" smtClean="0"/>
              <a:t>Digestive</a:t>
            </a:r>
            <a:r>
              <a:rPr lang="en-AU" b="1" dirty="0"/>
              <a:t>,    </a:t>
            </a:r>
            <a:endParaRPr lang="en-AU" dirty="0"/>
          </a:p>
          <a:p>
            <a:r>
              <a:rPr lang="en-AU" b="1" dirty="0"/>
              <a:t>Reproductive,    </a:t>
            </a:r>
            <a:endParaRPr lang="en-AU" b="1" dirty="0" smtClean="0"/>
          </a:p>
          <a:p>
            <a:r>
              <a:rPr lang="en-AU" b="1" dirty="0" smtClean="0"/>
              <a:t>Nervous</a:t>
            </a:r>
            <a:r>
              <a:rPr lang="en-AU" b="1" dirty="0"/>
              <a:t>,    </a:t>
            </a:r>
            <a:endParaRPr lang="en-AU" b="1" dirty="0" smtClean="0"/>
          </a:p>
          <a:p>
            <a:r>
              <a:rPr lang="en-AU" b="1" dirty="0" smtClean="0"/>
              <a:t>Circulatory</a:t>
            </a:r>
            <a:r>
              <a:rPr lang="en-AU" b="1" dirty="0"/>
              <a:t>,    </a:t>
            </a:r>
            <a:endParaRPr lang="en-AU" b="1" dirty="0" smtClean="0"/>
          </a:p>
          <a:p>
            <a:r>
              <a:rPr lang="en-AU" b="1" dirty="0" smtClean="0"/>
              <a:t>Excretory</a:t>
            </a:r>
            <a:endParaRPr lang="en-AU" dirty="0"/>
          </a:p>
          <a:p>
            <a:endParaRPr lang="en-AU" sz="2800" i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71130" y="967561"/>
          <a:ext cx="7798983" cy="55980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99391">
                  <a:extLst>
                    <a:ext uri="{9D8B030D-6E8A-4147-A177-3AD203B41FA5}">
                      <a16:colId xmlns:a16="http://schemas.microsoft.com/office/drawing/2014/main" val="4194532094"/>
                    </a:ext>
                  </a:extLst>
                </a:gridCol>
                <a:gridCol w="2599391">
                  <a:extLst>
                    <a:ext uri="{9D8B030D-6E8A-4147-A177-3AD203B41FA5}">
                      <a16:colId xmlns:a16="http://schemas.microsoft.com/office/drawing/2014/main" val="1034790694"/>
                    </a:ext>
                  </a:extLst>
                </a:gridCol>
                <a:gridCol w="2600201">
                  <a:extLst>
                    <a:ext uri="{9D8B030D-6E8A-4147-A177-3AD203B41FA5}">
                      <a16:colId xmlns:a16="http://schemas.microsoft.com/office/drawing/2014/main" val="531534855"/>
                    </a:ext>
                  </a:extLst>
                </a:gridCol>
              </a:tblGrid>
              <a:tr h="8657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System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Organs in the system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Characteristics of living things this system links to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6353235"/>
                  </a:ext>
                </a:extLst>
              </a:tr>
              <a:tr h="8657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Mouth, stomach, intestines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1283010"/>
                  </a:ext>
                </a:extLst>
              </a:tr>
              <a:tr h="4230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Lungs, nose, trachea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8731756"/>
                  </a:ext>
                </a:extLst>
              </a:tr>
              <a:tr h="4230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Muscles, bones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3165641"/>
                  </a:ext>
                </a:extLst>
              </a:tr>
              <a:tr h="4230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Heart, veins, arteries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4510496"/>
                  </a:ext>
                </a:extLst>
              </a:tr>
              <a:tr h="8657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Kidneys, bladder, skin, lungs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3936173"/>
                  </a:ext>
                </a:extLst>
              </a:tr>
              <a:tr h="8657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Ovaries, penis, uterus, testes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4981586"/>
                  </a:ext>
                </a:extLst>
              </a:tr>
              <a:tr h="8657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Brain, eyes, ear, skin, nerves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 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457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279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250864" y="1206110"/>
            <a:ext cx="320998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i="1" dirty="0" smtClean="0"/>
              <a:t>Complete the last column by naming the characteristics of living things that it performs. (May be multiple)</a:t>
            </a:r>
          </a:p>
          <a:p>
            <a:endParaRPr lang="en-AU" sz="2800" i="1" dirty="0"/>
          </a:p>
          <a:p>
            <a:r>
              <a:rPr lang="en-AU" b="1" dirty="0"/>
              <a:t>Move, </a:t>
            </a:r>
            <a:endParaRPr lang="en-AU" b="1" dirty="0" smtClean="0"/>
          </a:p>
          <a:p>
            <a:r>
              <a:rPr lang="en-AU" b="1" dirty="0" smtClean="0"/>
              <a:t>Respond</a:t>
            </a:r>
            <a:r>
              <a:rPr lang="en-AU" b="1" dirty="0"/>
              <a:t>, </a:t>
            </a:r>
            <a:endParaRPr lang="en-AU" b="1" dirty="0" smtClean="0"/>
          </a:p>
          <a:p>
            <a:r>
              <a:rPr lang="en-AU" b="1" dirty="0" smtClean="0"/>
              <a:t>Grow</a:t>
            </a:r>
            <a:r>
              <a:rPr lang="en-AU" b="1" dirty="0"/>
              <a:t>, </a:t>
            </a:r>
            <a:endParaRPr lang="en-AU" b="1" dirty="0" smtClean="0"/>
          </a:p>
          <a:p>
            <a:r>
              <a:rPr lang="en-AU" b="1" dirty="0" smtClean="0"/>
              <a:t>Reproduce</a:t>
            </a:r>
            <a:r>
              <a:rPr lang="en-AU" b="1" dirty="0"/>
              <a:t>, </a:t>
            </a:r>
            <a:endParaRPr lang="en-AU" b="1" dirty="0" smtClean="0"/>
          </a:p>
          <a:p>
            <a:r>
              <a:rPr lang="en-AU" b="1" dirty="0" smtClean="0"/>
              <a:t>Excrete </a:t>
            </a:r>
            <a:r>
              <a:rPr lang="en-AU" b="1" dirty="0"/>
              <a:t>waste, </a:t>
            </a:r>
            <a:endParaRPr lang="en-AU" b="1" dirty="0" smtClean="0"/>
          </a:p>
          <a:p>
            <a:r>
              <a:rPr lang="en-AU" b="1" dirty="0" smtClean="0"/>
              <a:t>Exchange </a:t>
            </a:r>
            <a:r>
              <a:rPr lang="en-AU" b="1" dirty="0"/>
              <a:t>gases, </a:t>
            </a:r>
            <a:endParaRPr lang="en-AU" b="1" dirty="0" smtClean="0"/>
          </a:p>
          <a:p>
            <a:r>
              <a:rPr lang="en-AU" b="1" dirty="0" smtClean="0"/>
              <a:t>Nutrition</a:t>
            </a:r>
            <a:endParaRPr lang="en-AU" dirty="0"/>
          </a:p>
          <a:p>
            <a:endParaRPr lang="en-AU" sz="2800" i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71130" y="967561"/>
          <a:ext cx="7798983" cy="55980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99391">
                  <a:extLst>
                    <a:ext uri="{9D8B030D-6E8A-4147-A177-3AD203B41FA5}">
                      <a16:colId xmlns:a16="http://schemas.microsoft.com/office/drawing/2014/main" val="4194532094"/>
                    </a:ext>
                  </a:extLst>
                </a:gridCol>
                <a:gridCol w="2599391">
                  <a:extLst>
                    <a:ext uri="{9D8B030D-6E8A-4147-A177-3AD203B41FA5}">
                      <a16:colId xmlns:a16="http://schemas.microsoft.com/office/drawing/2014/main" val="1034790694"/>
                    </a:ext>
                  </a:extLst>
                </a:gridCol>
                <a:gridCol w="2600201">
                  <a:extLst>
                    <a:ext uri="{9D8B030D-6E8A-4147-A177-3AD203B41FA5}">
                      <a16:colId xmlns:a16="http://schemas.microsoft.com/office/drawing/2014/main" val="531534855"/>
                    </a:ext>
                  </a:extLst>
                </a:gridCol>
              </a:tblGrid>
              <a:tr h="8657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System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Organs in the system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Characteristics of living things this system links to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6353235"/>
                  </a:ext>
                </a:extLst>
              </a:tr>
              <a:tr h="8657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Mouth, stomach, intestines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1283010"/>
                  </a:ext>
                </a:extLst>
              </a:tr>
              <a:tr h="4230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Lungs, nose, trachea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8731756"/>
                  </a:ext>
                </a:extLst>
              </a:tr>
              <a:tr h="4230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Muscles, bones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3165641"/>
                  </a:ext>
                </a:extLst>
              </a:tr>
              <a:tr h="4230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Heart, veins, arteries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4510496"/>
                  </a:ext>
                </a:extLst>
              </a:tr>
              <a:tr h="8657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Kidneys, bladder, skin, lungs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3936173"/>
                  </a:ext>
                </a:extLst>
              </a:tr>
              <a:tr h="8657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Ovaries, penis, uterus, testes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4981586"/>
                  </a:ext>
                </a:extLst>
              </a:tr>
              <a:tr h="8657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Brain, eyes, ear, skin, nerves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 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457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85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46207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77024" y="982208"/>
            <a:ext cx="8584096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Types of Cells</a:t>
            </a:r>
            <a:endParaRPr lang="en-AU" sz="2800" b="1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Cells are made of organelles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Some organelles are common to all cell types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Some organelles are unique to some cell types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207" y="2858285"/>
            <a:ext cx="7376799" cy="365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46207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77025" y="982208"/>
            <a:ext cx="4262294" cy="46893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Types of Cells</a:t>
            </a:r>
            <a:endParaRPr lang="en-AU" sz="2800" b="1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Divide your whiteboard in half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Write similarities on one side and differences on the other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For the animal and plant cells, list the similar organelles and the different organelles</a:t>
            </a:r>
            <a:endParaRPr lang="en-AU" sz="2800" dirty="0"/>
          </a:p>
        </p:txBody>
      </p:sp>
      <p:pic>
        <p:nvPicPr>
          <p:cNvPr id="1026" name="Picture 2" descr="File:Differences between simple animal and plant cells (en)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824" y="1026597"/>
            <a:ext cx="7379232" cy="364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97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46207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77025" y="982208"/>
            <a:ext cx="4262294" cy="46893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Types of Cells</a:t>
            </a:r>
            <a:endParaRPr lang="en-AU" sz="2800" b="1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 cell at the top is a fungal cell.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Which type of cell (animal or plant) is the fungal cell most similar to?  Explain your choice.</a:t>
            </a:r>
            <a:endParaRPr lang="en-AU" sz="2800" dirty="0"/>
          </a:p>
        </p:txBody>
      </p:sp>
      <p:pic>
        <p:nvPicPr>
          <p:cNvPr id="1026" name="Picture 2" descr="File:Differences between simple animal and plant cells (en)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679" y="3163937"/>
            <a:ext cx="7379232" cy="364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949" y="304668"/>
            <a:ext cx="2571255" cy="322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3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50"/>
            </a:solidFill>
          </a:ln>
        </p:spPr>
        <p:txBody>
          <a:bodyPr anchor="ctr"/>
          <a:lstStyle/>
          <a:p>
            <a:r>
              <a:rPr lang="en-AU" dirty="0" smtClean="0"/>
              <a:t>From Cells to Body Systems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</a:t>
            </a:r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86282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38149" y="975167"/>
            <a:ext cx="91722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800" dirty="0" smtClean="0"/>
              <a:t>Differentiate between cells, tissues, organs and systems.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 smtClean="0"/>
              <a:t>Identify organs in the body and the system they belong in.</a:t>
            </a:r>
            <a:endParaRPr lang="en-AU" sz="2800" dirty="0"/>
          </a:p>
        </p:txBody>
      </p:sp>
      <p:sp>
        <p:nvSpPr>
          <p:cNvPr id="18" name="Rectangle 17"/>
          <p:cNvSpPr/>
          <p:nvPr/>
        </p:nvSpPr>
        <p:spPr>
          <a:xfrm>
            <a:off x="484313" y="3161512"/>
            <a:ext cx="769005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 smtClean="0"/>
              <a:t>The human body contains many organs, each with a particular function.  </a:t>
            </a:r>
          </a:p>
          <a:p>
            <a:pPr>
              <a:spcAft>
                <a:spcPts val="1200"/>
              </a:spcAft>
            </a:pPr>
            <a:endParaRPr lang="en-AU" sz="2800" dirty="0"/>
          </a:p>
          <a:p>
            <a:pPr>
              <a:spcAft>
                <a:spcPts val="1200"/>
              </a:spcAft>
            </a:pPr>
            <a:r>
              <a:rPr lang="en-AU" sz="2800" dirty="0" smtClean="0"/>
              <a:t>On your whiteboard, name three organs and their function in the body.</a:t>
            </a:r>
            <a:endParaRPr lang="en-AU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328" y="2300024"/>
            <a:ext cx="3203866" cy="444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5" grpId="0"/>
      <p:bldP spid="1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576761" y="172003"/>
            <a:ext cx="1227383" cy="908263"/>
            <a:chOff x="6670824" y="362078"/>
            <a:chExt cx="1227383" cy="908263"/>
          </a:xfrm>
        </p:grpSpPr>
        <p:pic>
          <p:nvPicPr>
            <p:cNvPr id="10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38" t="25843" r="56906" b="60526"/>
            <a:stretch/>
          </p:blipFill>
          <p:spPr bwMode="auto">
            <a:xfrm>
              <a:off x="6670824" y="362078"/>
              <a:ext cx="1227383" cy="90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7640456" y="440595"/>
              <a:ext cx="257751" cy="208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891919" y="2260295"/>
            <a:ext cx="1307163" cy="2195699"/>
            <a:chOff x="7891919" y="2260295"/>
            <a:chExt cx="1307163" cy="2195699"/>
          </a:xfrm>
        </p:grpSpPr>
        <p:pic>
          <p:nvPicPr>
            <p:cNvPr id="14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59" t="59860" r="29911" b="18697"/>
            <a:stretch/>
          </p:blipFill>
          <p:spPr bwMode="auto">
            <a:xfrm>
              <a:off x="7891919" y="3027274"/>
              <a:ext cx="1307163" cy="142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ight Arrow 19"/>
            <p:cNvSpPr/>
            <p:nvPr/>
          </p:nvSpPr>
          <p:spPr>
            <a:xfrm rot="5036738">
              <a:off x="8053149" y="2533539"/>
              <a:ext cx="769951" cy="223464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03457" y="434253"/>
            <a:ext cx="3862304" cy="1791154"/>
            <a:chOff x="5403457" y="434253"/>
            <a:chExt cx="3862304" cy="1791154"/>
          </a:xfrm>
        </p:grpSpPr>
        <p:pic>
          <p:nvPicPr>
            <p:cNvPr id="13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62" t="22633" r="22635" b="52561"/>
            <a:stretch/>
          </p:blipFill>
          <p:spPr bwMode="auto">
            <a:xfrm>
              <a:off x="6101013" y="572617"/>
              <a:ext cx="3164748" cy="1652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ight Arrow 18"/>
            <p:cNvSpPr/>
            <p:nvPr/>
          </p:nvSpPr>
          <p:spPr>
            <a:xfrm rot="1506782">
              <a:off x="5403457" y="434253"/>
              <a:ext cx="977858" cy="235116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088138"/>
              </p:ext>
            </p:extLst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In an organism, what are tissues?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650331"/>
              </p:ext>
            </p:extLst>
          </p:nvPr>
        </p:nvGraphicFramePr>
        <p:xfrm>
          <a:off x="9354003" y="1473578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When groups of tissues work together, what are they called?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776378"/>
              </p:ext>
            </p:extLst>
          </p:nvPr>
        </p:nvGraphicFramePr>
        <p:xfrm>
          <a:off x="9354003" y="292881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a system and what is its function?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2931" y="970498"/>
            <a:ext cx="80439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Cells → Tissues </a:t>
            </a:r>
            <a:r>
              <a:rPr lang="en-AU" sz="2800" b="1" dirty="0"/>
              <a:t>→</a:t>
            </a:r>
            <a:r>
              <a:rPr lang="en-AU" sz="2800" b="1" dirty="0" smtClean="0"/>
              <a:t> Organs </a:t>
            </a:r>
            <a:r>
              <a:rPr lang="en-AU" sz="2800" b="1" dirty="0"/>
              <a:t>→</a:t>
            </a:r>
            <a:r>
              <a:rPr lang="en-AU" sz="2800" b="1" dirty="0" smtClean="0"/>
              <a:t>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Cells</a:t>
            </a:r>
            <a:r>
              <a:rPr lang="en-AU" sz="2800" dirty="0" smtClean="0"/>
              <a:t> are the basic building blocks of life   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Tissues</a:t>
            </a:r>
            <a:r>
              <a:rPr lang="en-AU" sz="2800" dirty="0" smtClean="0"/>
              <a:t> are groups of cells with the same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Organs</a:t>
            </a:r>
            <a:r>
              <a:rPr lang="en-AU" sz="2800" dirty="0" smtClean="0"/>
              <a:t> are groups of tissues that work together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Systems</a:t>
            </a:r>
            <a:r>
              <a:rPr lang="en-AU" sz="2800" dirty="0" smtClean="0"/>
              <a:t> are multiple organs working together to perform one or more of the 7 characteristics of living things</a:t>
            </a:r>
            <a:endParaRPr lang="en-AU" sz="2800" b="1" dirty="0"/>
          </a:p>
          <a:p>
            <a:endParaRPr lang="en-AU" sz="28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8940107" y="4001024"/>
            <a:ext cx="3019860" cy="2564543"/>
            <a:chOff x="8940107" y="4001024"/>
            <a:chExt cx="3019860" cy="2564543"/>
          </a:xfrm>
        </p:grpSpPr>
        <p:pic>
          <p:nvPicPr>
            <p:cNvPr id="15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20" t="45507" r="48595" b="16003"/>
            <a:stretch/>
          </p:blipFill>
          <p:spPr bwMode="auto">
            <a:xfrm>
              <a:off x="9496622" y="4001024"/>
              <a:ext cx="2463345" cy="2564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ight Arrow 20"/>
            <p:cNvSpPr/>
            <p:nvPr/>
          </p:nvSpPr>
          <p:spPr>
            <a:xfrm rot="1023429">
              <a:off x="8940107" y="4019773"/>
              <a:ext cx="1125135" cy="235116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420769"/>
              </p:ext>
            </p:extLst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is a tissue different to a cell?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199029"/>
              </p:ext>
            </p:extLst>
          </p:nvPr>
        </p:nvGraphicFramePr>
        <p:xfrm>
          <a:off x="9354003" y="147357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many types of tissue are in the intestine?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076752"/>
              </p:ext>
            </p:extLst>
          </p:nvPr>
        </p:nvGraphicFramePr>
        <p:xfrm>
          <a:off x="9354003" y="265449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type of cells makes up the muscle tissue?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2931" y="970498"/>
            <a:ext cx="8043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Cells → Tissues </a:t>
            </a:r>
            <a:r>
              <a:rPr lang="en-AU" sz="2800" b="1" dirty="0"/>
              <a:t>→</a:t>
            </a:r>
            <a:r>
              <a:rPr lang="en-AU" sz="2800" b="1" dirty="0" smtClean="0"/>
              <a:t> Organs </a:t>
            </a:r>
            <a:r>
              <a:rPr lang="en-AU" sz="2800" b="1" dirty="0"/>
              <a:t>→</a:t>
            </a:r>
            <a:r>
              <a:rPr lang="en-AU" sz="2800" b="1" dirty="0" smtClean="0"/>
              <a:t> Systems</a:t>
            </a:r>
          </a:p>
          <a:p>
            <a:endParaRPr lang="en-AU" sz="2800" dirty="0"/>
          </a:p>
        </p:txBody>
      </p:sp>
      <p:pic>
        <p:nvPicPr>
          <p:cNvPr id="25" name="Picture 24" descr="Image result for Intestinal Wall Cells Vector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7" b="3854"/>
          <a:stretch/>
        </p:blipFill>
        <p:spPr bwMode="auto">
          <a:xfrm>
            <a:off x="302931" y="1571052"/>
            <a:ext cx="7517316" cy="49839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87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316539"/>
              </p:ext>
            </p:extLst>
          </p:nvPr>
        </p:nvGraphicFramePr>
        <p:xfrm>
          <a:off x="8585791" y="292658"/>
          <a:ext cx="3374176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7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of the 7</a:t>
                      </a:r>
                      <a:r>
                        <a:rPr lang="en-AU" baseline="0" dirty="0" smtClean="0"/>
                        <a:t> characteristics does the musculoskeletal system allow the human body to perform?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119331"/>
              </p:ext>
            </p:extLst>
          </p:nvPr>
        </p:nvGraphicFramePr>
        <p:xfrm>
          <a:off x="8585791" y="2002137"/>
          <a:ext cx="3374176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7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The stomach and intestines are part of which system?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872057"/>
              </p:ext>
            </p:extLst>
          </p:nvPr>
        </p:nvGraphicFramePr>
        <p:xfrm>
          <a:off x="8585791" y="3162976"/>
          <a:ext cx="3374176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7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Other than the excretory system, which other</a:t>
                      </a:r>
                      <a:r>
                        <a:rPr lang="en-AU" baseline="0" dirty="0" smtClean="0"/>
                        <a:t> system is involved in excreting waste?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0927" y="989691"/>
            <a:ext cx="11217413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Organ Systems</a:t>
            </a:r>
          </a:p>
          <a:p>
            <a:r>
              <a:rPr lang="en-AU" sz="2700" dirty="0" smtClean="0"/>
              <a:t>Each organ system has one or more functions</a:t>
            </a:r>
          </a:p>
          <a:p>
            <a:r>
              <a:rPr lang="en-AU" sz="2700" dirty="0" smtClean="0"/>
              <a:t>One organ might belong to multiple systems </a:t>
            </a:r>
            <a:endParaRPr lang="en-AU" sz="2700" dirty="0"/>
          </a:p>
          <a:p>
            <a:endParaRPr lang="en-AU" sz="2700" dirty="0" smtClean="0"/>
          </a:p>
          <a:p>
            <a:r>
              <a:rPr lang="en-AU" sz="2700" b="1" dirty="0" smtClean="0"/>
              <a:t>Digestive system </a:t>
            </a:r>
            <a:r>
              <a:rPr lang="en-AU" sz="2700" dirty="0" smtClean="0"/>
              <a:t>– breaks down food for nutrients</a:t>
            </a:r>
          </a:p>
          <a:p>
            <a:endParaRPr lang="en-AU" sz="2700" dirty="0"/>
          </a:p>
          <a:p>
            <a:r>
              <a:rPr lang="en-AU" sz="2700" b="1" dirty="0"/>
              <a:t>Respiratory system </a:t>
            </a:r>
            <a:r>
              <a:rPr lang="en-AU" sz="2700" dirty="0"/>
              <a:t>– supplies the body with </a:t>
            </a:r>
            <a:r>
              <a:rPr lang="en-AU" sz="2700" dirty="0" smtClean="0"/>
              <a:t>oxygen</a:t>
            </a:r>
          </a:p>
          <a:p>
            <a:endParaRPr lang="en-AU" sz="2700" dirty="0"/>
          </a:p>
          <a:p>
            <a:r>
              <a:rPr lang="en-AU" sz="2700" b="1" dirty="0"/>
              <a:t>Excretory system </a:t>
            </a:r>
            <a:r>
              <a:rPr lang="en-AU" sz="2700" dirty="0"/>
              <a:t>- removes waste from the body</a:t>
            </a:r>
            <a:endParaRPr lang="en-AU" sz="2700" b="1" dirty="0"/>
          </a:p>
          <a:p>
            <a:endParaRPr lang="en-AU" sz="2700" dirty="0"/>
          </a:p>
          <a:p>
            <a:r>
              <a:rPr lang="en-AU" sz="2700" b="1" dirty="0" smtClean="0"/>
              <a:t>Musculoskeletal system </a:t>
            </a:r>
            <a:r>
              <a:rPr lang="en-AU" sz="2700" dirty="0" smtClean="0"/>
              <a:t>– gives the body structure and allows it to move.</a:t>
            </a:r>
            <a:endParaRPr lang="en-AU" sz="2700" dirty="0"/>
          </a:p>
          <a:p>
            <a:endParaRPr lang="en-AU" sz="2700" dirty="0"/>
          </a:p>
          <a:p>
            <a:r>
              <a:rPr lang="en-AU" sz="2700" b="1" dirty="0" smtClean="0"/>
              <a:t>Circulatory system </a:t>
            </a:r>
            <a:r>
              <a:rPr lang="en-AU" sz="2700" dirty="0" smtClean="0"/>
              <a:t>– carries oxygen, nutrients and waste around the body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319541"/>
              </p:ext>
            </p:extLst>
          </p:nvPr>
        </p:nvGraphicFramePr>
        <p:xfrm>
          <a:off x="6898113" y="282288"/>
          <a:ext cx="1613249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13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Reminder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ove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espond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row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eproduce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xcrete waste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none" dirty="0">
                          <a:latin typeface="+mn-lt"/>
                          <a:cs typeface="Arial" panose="020B0604020202020204" pitchFamily="34" charset="0"/>
                        </a:rPr>
                        <a:t>xchange 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gases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utrition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02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15520</TotalTime>
  <Words>1392</Words>
  <Application>Microsoft Office PowerPoint</Application>
  <PresentationFormat>Widescreen</PresentationFormat>
  <Paragraphs>317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From Cells to Body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BRUNS Thomas [Harrisdale Senior High School]</cp:lastModifiedBy>
  <cp:revision>237</cp:revision>
  <dcterms:created xsi:type="dcterms:W3CDTF">2017-01-28T08:32:28Z</dcterms:created>
  <dcterms:modified xsi:type="dcterms:W3CDTF">2020-07-21T00:14:22Z</dcterms:modified>
</cp:coreProperties>
</file>